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0D22-17AE-45BB-924F-ACD01EBD493A}" type="datetimeFigureOut">
              <a:rPr lang="en-NZ" smtClean="0"/>
              <a:t>4/02/2014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8CC9-A2A6-4D9A-851D-0F3A3B31A4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4575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0D22-17AE-45BB-924F-ACD01EBD493A}" type="datetimeFigureOut">
              <a:rPr lang="en-NZ" smtClean="0"/>
              <a:t>4/02/2014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8CC9-A2A6-4D9A-851D-0F3A3B31A4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804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0D22-17AE-45BB-924F-ACD01EBD493A}" type="datetimeFigureOut">
              <a:rPr lang="en-NZ" smtClean="0"/>
              <a:t>4/02/2014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8CC9-A2A6-4D9A-851D-0F3A3B31A4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1635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0D22-17AE-45BB-924F-ACD01EBD493A}" type="datetimeFigureOut">
              <a:rPr lang="en-NZ" smtClean="0"/>
              <a:t>4/02/2014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8CC9-A2A6-4D9A-851D-0F3A3B31A4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17727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0D22-17AE-45BB-924F-ACD01EBD493A}" type="datetimeFigureOut">
              <a:rPr lang="en-NZ" smtClean="0"/>
              <a:t>4/02/2014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8CC9-A2A6-4D9A-851D-0F3A3B31A4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09248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0D22-17AE-45BB-924F-ACD01EBD493A}" type="datetimeFigureOut">
              <a:rPr lang="en-NZ" smtClean="0"/>
              <a:t>4/02/2014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8CC9-A2A6-4D9A-851D-0F3A3B31A4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7711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0D22-17AE-45BB-924F-ACD01EBD493A}" type="datetimeFigureOut">
              <a:rPr lang="en-NZ" smtClean="0"/>
              <a:t>4/02/2014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8CC9-A2A6-4D9A-851D-0F3A3B31A4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21061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0D22-17AE-45BB-924F-ACD01EBD493A}" type="datetimeFigureOut">
              <a:rPr lang="en-NZ" smtClean="0"/>
              <a:t>4/02/2014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8CC9-A2A6-4D9A-851D-0F3A3B31A4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260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0D22-17AE-45BB-924F-ACD01EBD493A}" type="datetimeFigureOut">
              <a:rPr lang="en-NZ" smtClean="0"/>
              <a:t>4/02/2014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8CC9-A2A6-4D9A-851D-0F3A3B31A4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84150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0D22-17AE-45BB-924F-ACD01EBD493A}" type="datetimeFigureOut">
              <a:rPr lang="en-NZ" smtClean="0"/>
              <a:t>4/02/2014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8CC9-A2A6-4D9A-851D-0F3A3B31A4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3194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C0D22-17AE-45BB-924F-ACD01EBD493A}" type="datetimeFigureOut">
              <a:rPr lang="en-NZ" smtClean="0"/>
              <a:t>4/02/2014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8CC9-A2A6-4D9A-851D-0F3A3B31A4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6726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C0D22-17AE-45BB-924F-ACD01EBD493A}" type="datetimeFigureOut">
              <a:rPr lang="en-NZ" smtClean="0"/>
              <a:t>4/02/2014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78CC9-A2A6-4D9A-851D-0F3A3B31A43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469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Dealing with poor motivation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124744"/>
            <a:ext cx="7632848" cy="4514056"/>
          </a:xfrm>
        </p:spPr>
        <p:txBody>
          <a:bodyPr>
            <a:normAutofit lnSpcReduction="10000"/>
          </a:bodyPr>
          <a:lstStyle/>
          <a:p>
            <a:pPr algn="l"/>
            <a:r>
              <a:rPr lang="en-NZ" sz="2400" dirty="0" smtClean="0">
                <a:solidFill>
                  <a:schemeClr val="tx1"/>
                </a:solidFill>
              </a:rPr>
              <a:t>Poor motivation can have a significant effect  on a firms ability to be profitable, efficient and to sustain its own performance.</a:t>
            </a:r>
          </a:p>
          <a:p>
            <a:pPr algn="l"/>
            <a:r>
              <a:rPr lang="en-NZ" sz="2400" dirty="0" smtClean="0">
                <a:solidFill>
                  <a:schemeClr val="tx1"/>
                </a:solidFill>
              </a:rPr>
              <a:t>There are a number of potential causes:-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NZ" sz="1800" dirty="0" smtClean="0">
                <a:solidFill>
                  <a:schemeClr val="tx1"/>
                </a:solidFill>
              </a:rPr>
              <a:t>Pay rates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NZ" sz="1800" dirty="0" smtClean="0">
                <a:solidFill>
                  <a:schemeClr val="tx1"/>
                </a:solidFill>
              </a:rPr>
              <a:t>Security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NZ" sz="1800" dirty="0" smtClean="0">
                <a:solidFill>
                  <a:schemeClr val="tx1"/>
                </a:solidFill>
              </a:rPr>
              <a:t>Prospects of promotion/advancement and improvement in living standards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NZ" sz="1800" dirty="0" smtClean="0">
                <a:solidFill>
                  <a:schemeClr val="tx1"/>
                </a:solidFill>
              </a:rPr>
              <a:t>Social grouping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NZ" sz="1800" dirty="0" smtClean="0">
                <a:solidFill>
                  <a:schemeClr val="tx1"/>
                </a:solidFill>
              </a:rPr>
              <a:t>Style and quality of leadership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NZ" sz="1800" dirty="0" smtClean="0">
                <a:solidFill>
                  <a:schemeClr val="tx1"/>
                </a:solidFill>
              </a:rPr>
              <a:t>The nature of the work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NZ" sz="1800" dirty="0" smtClean="0">
                <a:solidFill>
                  <a:schemeClr val="tx1"/>
                </a:solidFill>
              </a:rPr>
              <a:t>The sense of challenge in relation to the workers ability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NZ" sz="1800" dirty="0" smtClean="0">
                <a:solidFill>
                  <a:schemeClr val="tx1"/>
                </a:solidFill>
              </a:rPr>
              <a:t>Desire for autonomy and responsibility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NZ" sz="1800" dirty="0" smtClean="0">
                <a:solidFill>
                  <a:schemeClr val="tx1"/>
                </a:solidFill>
              </a:rPr>
              <a:t>Working conditions</a:t>
            </a:r>
            <a:endParaRPr lang="en-N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485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Motivating the poor performer</a:t>
            </a:r>
            <a:endParaRPr lang="en-N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12700"/>
              </p:ext>
            </p:extLst>
          </p:nvPr>
        </p:nvGraphicFramePr>
        <p:xfrm>
          <a:off x="683569" y="764704"/>
          <a:ext cx="7632846" cy="5688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3732"/>
                <a:gridCol w="2544557"/>
                <a:gridCol w="2544557"/>
              </a:tblGrid>
              <a:tr h="555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Examples of poor performance</a:t>
                      </a:r>
                      <a:endParaRPr lang="en-N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>
                          <a:effectLst/>
                        </a:rPr>
                        <a:t>Causes of poor performance</a:t>
                      </a:r>
                      <a:endParaRPr lang="en-N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>
                          <a:effectLst/>
                        </a:rPr>
                        <a:t>Solutions</a:t>
                      </a:r>
                      <a:endParaRPr lang="en-N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3324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>
                          <a:effectLst/>
                        </a:rPr>
                        <a:t>Absenteeism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>
                          <a:effectLst/>
                        </a:rPr>
                        <a:t>Time-wasting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>
                          <a:effectLst/>
                        </a:rPr>
                        <a:t>Missing deadlines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>
                          <a:effectLst/>
                        </a:rPr>
                        <a:t>Resisting change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>
                          <a:effectLst/>
                        </a:rPr>
                        <a:t>Bad timekeeping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>
                          <a:effectLst/>
                        </a:rPr>
                        <a:t>Upsetting customers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>
                          <a:effectLst/>
                        </a:rPr>
                        <a:t>Lack of commitment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>
                          <a:effectLst/>
                        </a:rPr>
                        <a:t>Output low in quality and/or quantity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>
                          <a:effectLst/>
                        </a:rPr>
                        <a:t>Withholding information</a:t>
                      </a:r>
                      <a:endParaRPr lang="en-N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Lack of job knowledge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Lack of skills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Stress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Health problems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Inadequate training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Poor working conditions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Family problems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Poor management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Cultural differences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Group pressure</a:t>
                      </a:r>
                      <a:endParaRPr lang="en-N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Preventing the problem: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Recruitment and selection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Probationary period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Advice, support, guidance and training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Review meetings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Realistic targets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Managing the problem: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Early identification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Meetings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Targets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Regular reviews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Monitoring and support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Disciplinary procedures as a last resort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Formal warnings and if not heeded dismissal</a:t>
                      </a:r>
                      <a:endParaRPr lang="en-N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456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Disciplinary action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dirty="0" smtClean="0"/>
              <a:t>Disciplinary action is likely to be initiated by management in one of the following situations.</a:t>
            </a:r>
          </a:p>
          <a:p>
            <a:r>
              <a:rPr lang="en-NZ" dirty="0" smtClean="0"/>
              <a:t>Poor performance (failure to work, work to an accepted standard or negligence.)</a:t>
            </a:r>
          </a:p>
          <a:p>
            <a:r>
              <a:rPr lang="en-NZ" dirty="0" smtClean="0"/>
              <a:t>Misconduct (failure to obey reasonable orders, unacceptable behaviour, bad time-keeping or infringement of rules)</a:t>
            </a:r>
          </a:p>
          <a:p>
            <a:r>
              <a:rPr lang="en-NZ" dirty="0" smtClean="0"/>
              <a:t>Gross misconduct (falsifying claims, malicious damage to employers property, sexual misconduct.)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70189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Grievance Procedures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A grievance process is a system which allows an employee to complain about the way they are treated and generally covers.</a:t>
            </a:r>
          </a:p>
          <a:p>
            <a:r>
              <a:rPr lang="en-NZ" sz="2400" dirty="0" smtClean="0"/>
              <a:t>Supervision</a:t>
            </a:r>
          </a:p>
          <a:p>
            <a:r>
              <a:rPr lang="en-NZ" sz="2400" dirty="0" smtClean="0"/>
              <a:t>Discrimination</a:t>
            </a:r>
          </a:p>
          <a:p>
            <a:r>
              <a:rPr lang="en-NZ" sz="2400" dirty="0" smtClean="0"/>
              <a:t>Bullying</a:t>
            </a:r>
          </a:p>
          <a:p>
            <a:r>
              <a:rPr lang="en-NZ" sz="2400" dirty="0" smtClean="0"/>
              <a:t>Sexual harassment</a:t>
            </a:r>
          </a:p>
          <a:p>
            <a:r>
              <a:rPr lang="en-NZ" sz="2400" dirty="0" smtClean="0"/>
              <a:t>Health and safety</a:t>
            </a:r>
          </a:p>
          <a:p>
            <a:r>
              <a:rPr lang="en-NZ" sz="2400" dirty="0" smtClean="0"/>
              <a:t>Excessive workload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2637618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Principal incremental stages of a disciplinary procedure.</a:t>
            </a:r>
            <a:endParaRPr lang="en-N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622472"/>
              </p:ext>
            </p:extLst>
          </p:nvPr>
        </p:nvGraphicFramePr>
        <p:xfrm>
          <a:off x="755577" y="1772816"/>
          <a:ext cx="7632846" cy="47340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3732"/>
                <a:gridCol w="2544557"/>
                <a:gridCol w="2544557"/>
              </a:tblGrid>
              <a:tr h="516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Nature of the disciplinary matter and procedural stage</a:t>
                      </a:r>
                      <a:endParaRPr lang="en-N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>
                          <a:effectLst/>
                        </a:rPr>
                        <a:t>Management response and action</a:t>
                      </a:r>
                      <a:endParaRPr lang="en-N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>
                          <a:effectLst/>
                        </a:rPr>
                        <a:t>Level of management administering procedure</a:t>
                      </a:r>
                      <a:endParaRPr lang="en-N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7572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>
                          <a:effectLst/>
                        </a:rPr>
                        <a:t>Misconduct that is not serious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>
                          <a:effectLst/>
                        </a:rPr>
                        <a:t>More serious misconduct or repeated misconduct for which an oral warning has already been given.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>
                          <a:effectLst/>
                        </a:rPr>
                        <a:t>Serious misconduct or repeated misconduct for which a written warning has been given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>
                          <a:effectLst/>
                        </a:rPr>
                        <a:t>Gross misconduct for which final written warning has been given</a:t>
                      </a:r>
                      <a:endParaRPr lang="en-N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Oral warning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Written warning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Final written warning/and or action short of dismissal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Dismissal or action short of dismissal such as transfer, demotion or suspension</a:t>
                      </a:r>
                      <a:endParaRPr lang="en-N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Team leader /supervisor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NZ" sz="1600" dirty="0" smtClean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 smtClean="0">
                          <a:effectLst/>
                        </a:rPr>
                        <a:t>Supervisor </a:t>
                      </a:r>
                      <a:r>
                        <a:rPr lang="en-NZ" sz="1600" dirty="0">
                          <a:effectLst/>
                        </a:rPr>
                        <a:t>or line manager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smtClean="0">
                          <a:effectLst/>
                        </a:rPr>
                        <a:t>Line </a:t>
                      </a:r>
                      <a:r>
                        <a:rPr lang="en-NZ" sz="1600" dirty="0">
                          <a:effectLst/>
                        </a:rPr>
                        <a:t>manager and/or senior manager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1600" dirty="0">
                          <a:effectLst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NZ" sz="1600" dirty="0">
                          <a:effectLst/>
                        </a:rPr>
                        <a:t>Senior manager</a:t>
                      </a:r>
                      <a:endParaRPr lang="en-N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088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Performance appraisal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A process whereby an individual’s performance is reviewed against previously </a:t>
            </a:r>
            <a:r>
              <a:rPr lang="en-NZ" b="1" dirty="0" smtClean="0"/>
              <a:t>determined and agreed</a:t>
            </a:r>
            <a:r>
              <a:rPr lang="en-NZ" dirty="0" smtClean="0"/>
              <a:t> goals, and were new goals are agreed that will develop the individual and improve performance over the forthcoming period.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24508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Reasons for developing an appraisal scheme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NZ" dirty="0" smtClean="0"/>
              <a:t>Improve performance</a:t>
            </a:r>
          </a:p>
          <a:p>
            <a:r>
              <a:rPr lang="en-NZ" dirty="0" smtClean="0"/>
              <a:t>Provide feedback on performance</a:t>
            </a:r>
          </a:p>
          <a:p>
            <a:r>
              <a:rPr lang="en-NZ" dirty="0" smtClean="0"/>
              <a:t>Increase motivation</a:t>
            </a:r>
          </a:p>
          <a:p>
            <a:r>
              <a:rPr lang="en-NZ" dirty="0" smtClean="0"/>
              <a:t>Identify potential</a:t>
            </a:r>
          </a:p>
          <a:p>
            <a:r>
              <a:rPr lang="en-NZ" dirty="0" smtClean="0"/>
              <a:t>Identify training needs</a:t>
            </a:r>
          </a:p>
          <a:p>
            <a:r>
              <a:rPr lang="en-NZ" dirty="0" smtClean="0"/>
              <a:t>Aid career development</a:t>
            </a:r>
          </a:p>
          <a:p>
            <a:r>
              <a:rPr lang="en-NZ" dirty="0" smtClean="0"/>
              <a:t>Award salary increases</a:t>
            </a:r>
          </a:p>
          <a:p>
            <a:r>
              <a:rPr lang="en-NZ" dirty="0" smtClean="0"/>
              <a:t>Solve job problems</a:t>
            </a:r>
          </a:p>
          <a:p>
            <a:r>
              <a:rPr lang="en-NZ" dirty="0" smtClean="0"/>
              <a:t>Let individuals know what is expected of them</a:t>
            </a:r>
          </a:p>
          <a:p>
            <a:r>
              <a:rPr lang="en-NZ" dirty="0" smtClean="0"/>
              <a:t>Clarify job objectives</a:t>
            </a:r>
          </a:p>
          <a:p>
            <a:r>
              <a:rPr lang="en-NZ" dirty="0" smtClean="0"/>
              <a:t>Provide information about the effectiveness of the selection process.</a:t>
            </a:r>
          </a:p>
          <a:p>
            <a:r>
              <a:rPr lang="en-NZ" dirty="0" smtClean="0"/>
              <a:t>Provide information for HR planning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05321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Typical appraisal scheme will include.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Identification of criteria for assessment</a:t>
            </a:r>
          </a:p>
          <a:p>
            <a:r>
              <a:rPr lang="en-NZ" dirty="0" smtClean="0"/>
              <a:t>Preparation of report by the manager</a:t>
            </a:r>
          </a:p>
          <a:p>
            <a:r>
              <a:rPr lang="en-NZ" dirty="0" smtClean="0"/>
              <a:t>Appraisal interview</a:t>
            </a:r>
          </a:p>
          <a:p>
            <a:r>
              <a:rPr lang="en-NZ" dirty="0" smtClean="0"/>
              <a:t>Review of the assessment by the assessors own superior</a:t>
            </a:r>
          </a:p>
          <a:p>
            <a:r>
              <a:rPr lang="en-NZ" dirty="0" smtClean="0"/>
              <a:t>Preparation and implementation of action plans to achieve changes agreed</a:t>
            </a:r>
          </a:p>
          <a:p>
            <a:r>
              <a:rPr lang="en-NZ" dirty="0" smtClean="0"/>
              <a:t>Follow up monitoring the progress of the action plan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78831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Job design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Job design – the application of motivational theories to structure the work so as to improve productivity and the sense of satisfaction.  A well designed job will – </a:t>
            </a:r>
          </a:p>
          <a:p>
            <a:r>
              <a:rPr lang="en-NZ" sz="1800" dirty="0" smtClean="0"/>
              <a:t>Use the skills and abilities of the individual to their full potential</a:t>
            </a:r>
          </a:p>
          <a:p>
            <a:r>
              <a:rPr lang="en-NZ" sz="1800" dirty="0" smtClean="0"/>
              <a:t>Be reasonably challenging</a:t>
            </a:r>
          </a:p>
          <a:p>
            <a:r>
              <a:rPr lang="en-NZ" sz="1800" dirty="0" smtClean="0"/>
              <a:t>Provide some variety</a:t>
            </a:r>
          </a:p>
          <a:p>
            <a:r>
              <a:rPr lang="en-NZ" sz="1800" dirty="0" smtClean="0"/>
              <a:t>Be considered worth while and meaningful by employees.</a:t>
            </a:r>
          </a:p>
          <a:p>
            <a:r>
              <a:rPr lang="en-NZ" sz="1800" dirty="0" smtClean="0"/>
              <a:t>Provide some degree of autonomy</a:t>
            </a:r>
          </a:p>
          <a:p>
            <a:r>
              <a:rPr lang="en-NZ" sz="1800" dirty="0" smtClean="0"/>
              <a:t>Provide opportunities for working as a team.</a:t>
            </a:r>
            <a:endParaRPr lang="en-NZ" sz="1800" dirty="0"/>
          </a:p>
        </p:txBody>
      </p:sp>
    </p:spTree>
    <p:extLst>
      <p:ext uri="{BB962C8B-B14F-4D97-AF65-F5344CB8AC3E}">
        <p14:creationId xmlns:p14="http://schemas.microsoft.com/office/powerpoint/2010/main" val="4288174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Job Rotation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This involves the systematic and planned movement of employees from one job to another to provide them with variety and stimulation.</a:t>
            </a:r>
          </a:p>
          <a:p>
            <a:pPr marL="0" indent="0">
              <a:buNone/>
            </a:pPr>
            <a:r>
              <a:rPr lang="en-NZ" dirty="0" smtClean="0"/>
              <a:t>In itself job rotation provides some enrichment to work.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82392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Job enlargement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This involves a re-design of the job so that a series of tasks is combined into a new, broader job that gives variety and challenge to employees.</a:t>
            </a:r>
          </a:p>
          <a:p>
            <a:pPr marL="0" indent="0">
              <a:buNone/>
            </a:pPr>
            <a:r>
              <a:rPr lang="en-NZ" dirty="0" smtClean="0"/>
              <a:t>By increasing the scope of the job the employee should be motivated.  However, job enlargement</a:t>
            </a:r>
          </a:p>
          <a:p>
            <a:pPr marL="0" indent="0">
              <a:buNone/>
            </a:pPr>
            <a:r>
              <a:rPr lang="en-NZ" dirty="0" smtClean="0"/>
              <a:t>Should not result in over-burdening the worker.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83534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Job enrichment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Defined as a job design that incorporates achievement, recognition and other high level motivators. In essence it means job satisfaction as a result of greater autonomy and participation in the decision making process.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10325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Dealing with demotivated workers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A demotivated worker  may show the following signs.</a:t>
            </a:r>
          </a:p>
          <a:p>
            <a:r>
              <a:rPr lang="en-NZ" dirty="0" smtClean="0"/>
              <a:t>Absenteeism</a:t>
            </a:r>
          </a:p>
          <a:p>
            <a:r>
              <a:rPr lang="en-NZ" dirty="0" smtClean="0"/>
              <a:t>Low productivity</a:t>
            </a:r>
          </a:p>
          <a:p>
            <a:r>
              <a:rPr lang="en-NZ" dirty="0" smtClean="0"/>
              <a:t>Low quality work</a:t>
            </a:r>
          </a:p>
          <a:p>
            <a:r>
              <a:rPr lang="en-NZ" dirty="0" smtClean="0"/>
              <a:t>obstructiveness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1449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713</Words>
  <Application>Microsoft Office PowerPoint</Application>
  <PresentationFormat>On-screen Show (4:3)</PresentationFormat>
  <Paragraphs>135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Office Theme</vt:lpstr>
      <vt:lpstr>Dealing with poor motivation</vt:lpstr>
      <vt:lpstr>Performance appraisal</vt:lpstr>
      <vt:lpstr>Reasons for developing an appraisal scheme</vt:lpstr>
      <vt:lpstr>Typical appraisal scheme will include.</vt:lpstr>
      <vt:lpstr>Job design</vt:lpstr>
      <vt:lpstr>Job Rotation</vt:lpstr>
      <vt:lpstr>Job enlargement</vt:lpstr>
      <vt:lpstr>Job enrichment</vt:lpstr>
      <vt:lpstr>Dealing with demotivated workers</vt:lpstr>
      <vt:lpstr>Motivating the poor performer</vt:lpstr>
      <vt:lpstr>Disciplinary action</vt:lpstr>
      <vt:lpstr>Grievance Procedures</vt:lpstr>
      <vt:lpstr>Principal incremental stages of a disciplinary procedure.</vt:lpstr>
    </vt:vector>
  </TitlesOfParts>
  <Company>Ministry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Dealing with poor motivation</dc:title>
  <dc:creator>Tim Fisher</dc:creator>
  <cp:lastModifiedBy>Tim Fisher</cp:lastModifiedBy>
  <cp:revision>7</cp:revision>
  <dcterms:created xsi:type="dcterms:W3CDTF">2013-11-14T20:25:35Z</dcterms:created>
  <dcterms:modified xsi:type="dcterms:W3CDTF">2014-02-04T07:56:03Z</dcterms:modified>
</cp:coreProperties>
</file>